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34ef9bba254c36" /><Relationship Type="http://schemas.openxmlformats.org/officeDocument/2006/relationships/extended-properties" Target="/docProps/app.xml" Id="Rbd4e55138e5b40dc" /><Relationship Type="http://schemas.openxmlformats.org/officeDocument/2006/relationships/officeDocument" Target="/ppt/presentation.xml" Id="Rd4fd0249c3a842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ed4589704aa4ccf"/>
  </p:sldMasterIdLst>
  <p:notesMasterIdLst>
    <p:notesMasterId xmlns:r="http://schemas.openxmlformats.org/officeDocument/2006/relationships" r:id="Rf8b2278b13804015"/>
  </p:notesMasterIdLst>
  <p:sldIdLst>
    <p:sldId xmlns:r="http://schemas.openxmlformats.org/officeDocument/2006/relationships" id="256" r:id="Rf0004955f3914faf"/>
    <p:sldId xmlns:r="http://schemas.openxmlformats.org/officeDocument/2006/relationships" id="257" r:id="R4d257586860a415b"/>
    <p:sldId xmlns:r="http://schemas.openxmlformats.org/officeDocument/2006/relationships" id="258" r:id="R1d0f679cafde472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e9d3efc2174d4a" /><Relationship Type="http://schemas.openxmlformats.org/officeDocument/2006/relationships/slideMaster" Target="/ppt/slideMasters/slideMaster1.xml" Id="R4ed4589704aa4ccf" /><Relationship Type="http://schemas.openxmlformats.org/officeDocument/2006/relationships/notesMaster" Target="/ppt/notesMasters/notesMaster1.xml" Id="Rf8b2278b13804015" /><Relationship Type="http://schemas.openxmlformats.org/officeDocument/2006/relationships/presProps" Target="/ppt/presProps.xml" Id="Rba15d99f4f9749c9" /><Relationship Type="http://schemas.openxmlformats.org/officeDocument/2006/relationships/tableStyles" Target="/ppt/tableStyles.xml" Id="R13bfc72ea1514604" /><Relationship Type="http://schemas.openxmlformats.org/officeDocument/2006/relationships/slide" Target="/ppt/slides/slide1.xml" Id="Rf0004955f3914faf" /><Relationship Type="http://schemas.openxmlformats.org/officeDocument/2006/relationships/slide" Target="/ppt/slides/slide2.xml" Id="R4d257586860a415b" /><Relationship Type="http://schemas.openxmlformats.org/officeDocument/2006/relationships/slide" Target="/ppt/slides/slide3.xml" Id="R1d0f679cafde472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7546f22801b4b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c7d70cce9114820" /><Relationship Type="http://schemas.openxmlformats.org/officeDocument/2006/relationships/notesMaster" Target="/ppt/notesMasters/notesMaster1.xml" Id="Rce180d671b394ce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3058d347664315" /><Relationship Type="http://schemas.openxmlformats.org/officeDocument/2006/relationships/notesMaster" Target="/ppt/notesMasters/notesMaster1.xml" Id="Recd3a688cfe546d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95a7c4327294f80" /><Relationship Type="http://schemas.openxmlformats.org/officeDocument/2006/relationships/notesMaster" Target="/ppt/notesMasters/notesMaster1.xml" Id="R1a5d365612344d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Fiktive Demo-Session: Kaja Linden – Klangkartografin des Alltags.</a:t>
            </a:r>
          </a:p>
          <a:p xmlns:a="http://schemas.openxmlformats.org/drawingml/2006/main">
            <a:r>
              <a:t>Titelfolie mit synthetischem Portrait.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Keine externen Quellen oder Tatsachenbehauptungen.</a:t>
            </a:r>
          </a:p>
          <a:p xmlns:a="http://schemas.openxmlformats.org/drawingml/2006/main">
            <a:r>
              <a:t>- Portrait und Profil sind synthetische, frei erfundene Demo-Assets.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Fiktive Demo-Session: Kaja Linden – Klangkartografin des Alltags.</a:t>
            </a:r>
          </a:p>
          <a:p xmlns:a="http://schemas.openxmlformats.org/drawingml/2006/main">
            <a:r>
              <a:t>Drei anschauliche Beobachtungen als Gesprächsgrundlage.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Keine externen Quellen oder Tatsachenbehauptungen.</a:t>
            </a:r>
          </a:p>
          <a:p xmlns:a="http://schemas.openxmlformats.org/drawingml/2006/main">
            <a:r>
              <a:t>- Portrait und Profil sind synthetische, frei erfundene Demo-Assets.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Fiktive Demo-Session: Kaja Linden – Klangkartografin des Alltags.</a:t>
            </a:r>
          </a:p>
          <a:p xmlns:a="http://schemas.openxmlformats.org/drawingml/2006/main">
            <a:r>
              <a:t>Pointierter Abschluss mit drei offenen Impulsen.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Keine externen Quellen oder Tatsachenbehauptungen.</a:t>
            </a:r>
          </a:p>
          <a:p xmlns:a="http://schemas.openxmlformats.org/drawingml/2006/main">
            <a:r>
              <a:t>- Portrait und Profil sind synthetische, frei erfundene Demo-Assets.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34bfa6aa464ef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39877a4dbe4d41" /><Relationship Type="http://schemas.openxmlformats.org/officeDocument/2006/relationships/slideLayout" Target="/ppt/slideLayouts/slideLayout1.xml" Id="R37904e0779dc489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904e0779dc489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d99a01cce74740" /><Relationship Type="http://schemas.openxmlformats.org/officeDocument/2006/relationships/image" Target="/ppt/media/image.png" Id="Raca88beb071b4a1b" /><Relationship Type="http://schemas.openxmlformats.org/officeDocument/2006/relationships/notesSlide" Target="/ppt/notesSlides/notesSlide1.xml" Id="Rf6a2cbd5ca15458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c8b79c8d1a46bc" /><Relationship Type="http://schemas.openxmlformats.org/officeDocument/2006/relationships/notesSlide" Target="/ppt/notesSlides/notesSlide2.xml" Id="R75f9066c1f0241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5f249b539649f3" /><Relationship Type="http://schemas.openxmlformats.org/officeDocument/2006/relationships/notesSlide" Target="/ppt/notesSlides/notesSlide3.xml" Id="R33269067f88b4e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over-role">
            <a:extLst xmlns:a="http://schemas.openxmlformats.org/drawingml/2006/main">
              <a:ext uri="{FF2B5EF4-FFF2-40B4-BE49-F238E27FC236}">
                <a16:creationId xmlns:a16="http://schemas.microsoft.com/office/drawing/2014/main" id="{82370CC8-2645-4EB3-9F9F-A570F0712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</a:defRPr>
            </a:pPr>
            <a:r>
              <a:rPr sz="1500" b="1">
                <a:solidFill>
                  <a:srgbClr val="3D8DFF"/>
                </a:solidFill>
              </a:rPr>
              <a:t>Klangkartografin des Alltags · Fiktive Demo-Session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A67F10C-33FF-436B-A902-3FA7892C4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14500"/>
            <a:ext cx="54292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101820"/>
                </a:solidFill>
              </a:defRPr>
            </a:pPr>
            <a:r>
              <a:rPr sz="4050" b="1">
                <a:solidFill>
                  <a:srgbClr val="101820"/>
                </a:solidFill>
              </a:rPr>
              <a:t>Warum Regen auf jedem</a:t>
            </a:r>
          </a:p>
          <a:p xmlns:a="http://schemas.openxmlformats.org/drawingml/2006/main">
            <a:pPr algn="l">
              <a:defRPr sz="4050" b="1">
                <a:solidFill>
                  <a:srgbClr val="101820"/>
                </a:solidFill>
              </a:defRPr>
            </a:pPr>
            <a:r>
              <a:rPr sz="4050" b="1">
                <a:solidFill>
                  <a:srgbClr val="101820"/>
                </a:solidFill>
              </a:rPr>
              <a:t>Dach anders klingt</a:t>
            </a:r>
          </a:p>
        </p:txBody>
      </p:sp>
      <p:sp>
        <p:nvSpPr>
          <p:cNvPr id="3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CC5DBD09-E089-4799-8BB7-247CDBB16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171950"/>
            <a:ext cx="5143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58616B"/>
                </a:solidFill>
              </a:defRPr>
            </a:pPr>
            <a:r>
              <a:rPr sz="1800" b="0">
                <a:solidFill>
                  <a:srgbClr val="58616B"/>
                </a:solidFill>
              </a:rPr>
              <a:t>Eine kleine Hörreise von der Fensterbank bis zum Vordach.</a:t>
            </a:r>
          </a:p>
        </p:txBody>
      </p:sp>
      <p:sp>
        <p:nvSpPr>
          <p:cNvPr id="4" name="cover-speaker">
            <a:extLst xmlns:a="http://schemas.openxmlformats.org/drawingml/2006/main">
              <a:ext uri="{FF2B5EF4-FFF2-40B4-BE49-F238E27FC236}">
                <a16:creationId xmlns:a16="http://schemas.microsoft.com/office/drawing/2014/main" id="{4715E06B-A55A-4A71-8550-44F9CCFCD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467350"/>
            <a:ext cx="5143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1820"/>
                </a:solidFill>
              </a:defRPr>
            </a:pPr>
            <a:r>
              <a:rPr sz="1800" b="1">
                <a:solidFill>
                  <a:srgbClr val="101820"/>
                </a:solidFill>
              </a:rPr>
              <a:t>Kaja Linden</a:t>
            </a:r>
          </a:p>
        </p:txBody>
      </p:sp>
      <p:sp>
        <p:nvSpPr>
          <p:cNvPr id="5" name="cover-accent-rule">
            <a:extLst xmlns:a="http://schemas.openxmlformats.org/drawingml/2006/main">
              <a:ext uri="{FF2B5EF4-FFF2-40B4-BE49-F238E27FC236}">
                <a16:creationId xmlns:a16="http://schemas.microsoft.com/office/drawing/2014/main" id="{B59B62EE-0F4E-46F6-A1A1-840BB6565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6019800"/>
            <a:ext cx="1524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88beb071b4a1b"/>
          <a:srcRect xmlns:a="http://schemas.openxmlformats.org/drawingml/2006/main" l="510" t="0" r="51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67450" y="400050"/>
            <a:ext cx="5543550" cy="5600700"/>
          </a:xfrm>
          <a:prstGeom xmlns:a="http://schemas.openxmlformats.org/drawingml/2006/main" prst="roundRect">
            <a:avLst>
              <a:gd name="adj" fmla="val 2062"/>
            </a:avLst>
          </a:prstGeom>
        </p:spPr>
      </p:pic>
      <p:sp>
        <p:nvSpPr>
          <p:cNvPr id="7" name="footer-1">
            <a:extLst xmlns:a="http://schemas.openxmlformats.org/drawingml/2006/main">
              <a:ext uri="{FF2B5EF4-FFF2-40B4-BE49-F238E27FC236}">
                <a16:creationId xmlns:a16="http://schemas.microsoft.com/office/drawing/2014/main" id="{0D6A9A41-0B46-4CE5-ABAB-86970421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8650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8616B"/>
                </a:solidFill>
              </a:defRPr>
            </a:pPr>
            <a:r>
              <a:rPr sz="975" b="0">
                <a:solidFill>
                  <a:srgbClr val="58616B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563822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middle-title">
            <a:extLst xmlns:a="http://schemas.openxmlformats.org/drawingml/2006/main">
              <a:ext uri="{FF2B5EF4-FFF2-40B4-BE49-F238E27FC236}">
                <a16:creationId xmlns:a16="http://schemas.microsoft.com/office/drawing/2014/main" id="{75A06CA4-D314-4851-A2E6-2EEA5FC4C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1950"/>
            <a:ext cx="1104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1820"/>
                </a:solidFill>
              </a:defRPr>
            </a:pPr>
            <a:r>
              <a:rPr sz="3000" b="1">
                <a:solidFill>
                  <a:srgbClr val="101820"/>
                </a:solidFill>
              </a:rPr>
              <a:t>Drei Flächen, drei Wetterstimmen</a:t>
            </a:r>
          </a:p>
        </p:txBody>
      </p:sp>
      <p:sp>
        <p:nvSpPr>
          <p:cNvPr id="2" name="middle-accent-rule">
            <a:extLst xmlns:a="http://schemas.openxmlformats.org/drawingml/2006/main">
              <a:ext uri="{FF2B5EF4-FFF2-40B4-BE49-F238E27FC236}">
                <a16:creationId xmlns:a16="http://schemas.microsoft.com/office/drawing/2014/main" id="{F8387E0D-90A5-4EB7-BC76-DF396DDBF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352550"/>
            <a:ext cx="11410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column-number-1">
            <a:extLst xmlns:a="http://schemas.openxmlformats.org/drawingml/2006/main">
              <a:ext uri="{FF2B5EF4-FFF2-40B4-BE49-F238E27FC236}">
                <a16:creationId xmlns:a16="http://schemas.microsoft.com/office/drawing/2014/main" id="{9F9E91B0-880D-4135-A4C6-DBCA122DC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962150"/>
            <a:ext cx="114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3D8DFF"/>
                </a:solidFill>
              </a:defRPr>
            </a:pPr>
            <a:r>
              <a:rPr sz="3750" b="1">
                <a:solidFill>
                  <a:srgbClr val="3D8DFF"/>
                </a:solidFill>
              </a:rPr>
              <a:t>01</a:t>
            </a:r>
          </a:p>
        </p:txBody>
      </p:sp>
      <p:sp>
        <p:nvSpPr>
          <p:cNvPr id="4" name="column-title-1">
            <a:extLst xmlns:a="http://schemas.openxmlformats.org/drawingml/2006/main">
              <a:ext uri="{FF2B5EF4-FFF2-40B4-BE49-F238E27FC236}">
                <a16:creationId xmlns:a16="http://schemas.microsoft.com/office/drawing/2014/main" id="{358C61B8-6A93-48D8-B1AF-92D7A1A84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857500"/>
            <a:ext cx="323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1820"/>
                </a:solidFill>
              </a:defRPr>
            </a:pPr>
            <a:r>
              <a:rPr sz="2100" b="1">
                <a:solidFill>
                  <a:srgbClr val="101820"/>
                </a:solidFill>
              </a:rPr>
              <a:t>Glas</a:t>
            </a:r>
          </a:p>
        </p:txBody>
      </p:sp>
      <p:sp>
        <p:nvSpPr>
          <p:cNvPr id="5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17814E89-796E-4697-BEA9-01E5A13F2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600450"/>
            <a:ext cx="328612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8616B"/>
                </a:solidFill>
              </a:defRPr>
            </a:pPr>
            <a:r>
              <a:rPr sz="1575" b="0">
                <a:solidFill>
                  <a:srgbClr val="58616B"/>
                </a:solidFill>
              </a:rPr>
              <a:t>Helle, klar getrennte Tropfen. Kleine Scheiben antworten schnell und fast ein wenig ungeduldig.</a:t>
            </a:r>
          </a:p>
        </p:txBody>
      </p:sp>
      <p:sp>
        <p:nvSpPr>
          <p:cNvPr id="6" name="column-number-2">
            <a:extLst xmlns:a="http://schemas.openxmlformats.org/drawingml/2006/main">
              <a:ext uri="{FF2B5EF4-FFF2-40B4-BE49-F238E27FC236}">
                <a16:creationId xmlns:a16="http://schemas.microsoft.com/office/drawing/2014/main" id="{EA1A000B-EBCC-47D2-B810-6686550F9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962150"/>
            <a:ext cx="114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3D8DFF"/>
                </a:solidFill>
              </a:defRPr>
            </a:pPr>
            <a:r>
              <a:rPr sz="3750" b="1">
                <a:solidFill>
                  <a:srgbClr val="3D8DFF"/>
                </a:solidFill>
              </a:rPr>
              <a:t>02</a:t>
            </a:r>
          </a:p>
        </p:txBody>
      </p:sp>
      <p:sp>
        <p:nvSpPr>
          <p:cNvPr id="7" name="column-title-2">
            <a:extLst xmlns:a="http://schemas.openxmlformats.org/drawingml/2006/main">
              <a:ext uri="{FF2B5EF4-FFF2-40B4-BE49-F238E27FC236}">
                <a16:creationId xmlns:a16="http://schemas.microsoft.com/office/drawing/2014/main" id="{F323187E-AF33-4B16-BA59-27FE5B39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857500"/>
            <a:ext cx="323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1820"/>
                </a:solidFill>
              </a:defRPr>
            </a:pPr>
            <a:r>
              <a:rPr sz="2100" b="1">
                <a:solidFill>
                  <a:srgbClr val="101820"/>
                </a:solidFill>
              </a:rPr>
              <a:t>Blech</a:t>
            </a:r>
          </a:p>
        </p:txBody>
      </p:sp>
      <p:sp>
        <p:nvSpPr>
          <p:cNvPr id="8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60E7F779-36EC-436C-BFD3-9658302B0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600450"/>
            <a:ext cx="328612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8616B"/>
                </a:solidFill>
              </a:defRPr>
            </a:pPr>
            <a:r>
              <a:rPr sz="1575" b="0">
                <a:solidFill>
                  <a:srgbClr val="58616B"/>
                </a:solidFill>
              </a:rPr>
              <a:t>Kräftiges Trommeln mit langem Nachhall. Schon leichter Regen klingt plötzlich nach großer Wetterlage.</a:t>
            </a:r>
          </a:p>
        </p:txBody>
      </p:sp>
      <p:sp>
        <p:nvSpPr>
          <p:cNvPr id="9" name="column-number-3">
            <a:extLst xmlns:a="http://schemas.openxmlformats.org/drawingml/2006/main">
              <a:ext uri="{FF2B5EF4-FFF2-40B4-BE49-F238E27FC236}">
                <a16:creationId xmlns:a16="http://schemas.microsoft.com/office/drawing/2014/main" id="{9441012D-7551-42A2-88A6-8C73679B2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962150"/>
            <a:ext cx="114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3D8DFF"/>
                </a:solidFill>
              </a:defRPr>
            </a:pPr>
            <a:r>
              <a:rPr sz="3750" b="1">
                <a:solidFill>
                  <a:srgbClr val="3D8DFF"/>
                </a:solidFill>
              </a:rPr>
              <a:t>03</a:t>
            </a:r>
          </a:p>
        </p:txBody>
      </p:sp>
      <p:sp>
        <p:nvSpPr>
          <p:cNvPr id="10" name="column-title-3">
            <a:extLst xmlns:a="http://schemas.openxmlformats.org/drawingml/2006/main">
              <a:ext uri="{FF2B5EF4-FFF2-40B4-BE49-F238E27FC236}">
                <a16:creationId xmlns:a16="http://schemas.microsoft.com/office/drawing/2014/main" id="{63A2DBAB-4806-4C22-83C4-6D483DA1D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857500"/>
            <a:ext cx="323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1820"/>
                </a:solidFill>
              </a:defRPr>
            </a:pPr>
            <a:r>
              <a:rPr sz="2100" b="1">
                <a:solidFill>
                  <a:srgbClr val="101820"/>
                </a:solidFill>
              </a:rPr>
              <a:t>Laub</a:t>
            </a:r>
          </a:p>
        </p:txBody>
      </p:sp>
      <p:sp>
        <p:nvSpPr>
          <p:cNvPr id="11" name="column-body-3">
            <a:extLst xmlns:a="http://schemas.openxmlformats.org/drawingml/2006/main">
              <a:ext uri="{FF2B5EF4-FFF2-40B4-BE49-F238E27FC236}">
                <a16:creationId xmlns:a16="http://schemas.microsoft.com/office/drawing/2014/main" id="{D0752FAE-97F5-49F3-9B09-CD7B00441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600450"/>
            <a:ext cx="328612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58616B"/>
                </a:solidFill>
              </a:defRPr>
            </a:pPr>
            <a:r>
              <a:rPr sz="1575" b="0">
                <a:solidFill>
                  <a:srgbClr val="58616B"/>
                </a:solidFill>
              </a:rPr>
              <a:t>Weiches Rascheln statt harter Schläge. Viele kleine Oberflächen machen aus Tropfen ein Flüstern.</a:t>
            </a:r>
          </a:p>
        </p:txBody>
      </p:sp>
      <p:sp>
        <p:nvSpPr>
          <p:cNvPr id="12" name="footer-2">
            <a:extLst xmlns:a="http://schemas.openxmlformats.org/drawingml/2006/main">
              <a:ext uri="{FF2B5EF4-FFF2-40B4-BE49-F238E27FC236}">
                <a16:creationId xmlns:a16="http://schemas.microsoft.com/office/drawing/2014/main" id="{0676B93E-C6F5-477E-B00E-F520E6A5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8650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8616B"/>
                </a:solidFill>
              </a:defRPr>
            </a:pPr>
            <a:r>
              <a:rPr sz="975" b="0">
                <a:solidFill>
                  <a:srgbClr val="58616B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39640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lose-eyebrow">
            <a:extLst xmlns:a="http://schemas.openxmlformats.org/drawingml/2006/main">
              <a:ext uri="{FF2B5EF4-FFF2-40B4-BE49-F238E27FC236}">
                <a16:creationId xmlns:a16="http://schemas.microsoft.com/office/drawing/2014/main" id="{A6B118B7-C5D6-4784-A4DA-38B3F0ADD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1910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D8DFF"/>
                </a:solidFill>
              </a:defRPr>
            </a:pPr>
            <a:r>
              <a:rPr sz="1500" b="1">
                <a:solidFill>
                  <a:srgbClr val="3D8DFF"/>
                </a:solidFill>
              </a:rPr>
              <a:t>ZUM WEITERHÖREN</a:t>
            </a:r>
          </a:p>
        </p:txBody>
      </p:sp>
      <p:sp>
        <p:nvSpPr>
          <p:cNvPr id="2" name="close-title">
            <a:extLst xmlns:a="http://schemas.openxmlformats.org/drawingml/2006/main">
              <a:ext uri="{FF2B5EF4-FFF2-40B4-BE49-F238E27FC236}">
                <a16:creationId xmlns:a16="http://schemas.microsoft.com/office/drawing/2014/main" id="{21D8829E-6201-4F9A-8551-53B0C18C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76400"/>
            <a:ext cx="100012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/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101820"/>
                </a:solidFill>
              </a:defRPr>
            </a:pPr>
            <a:r>
              <a:rPr sz="4950" b="1">
                <a:solidFill>
                  <a:srgbClr val="101820"/>
                </a:solidFill>
              </a:rPr>
              <a:t>Der Alltag hat keine</a:t>
            </a:r>
          </a:p>
          <a:p xmlns:a="http://schemas.openxmlformats.org/drawingml/2006/main">
            <a:pPr algn="l">
              <a:defRPr sz="4950" b="1">
                <a:solidFill>
                  <a:srgbClr val="101820"/>
                </a:solidFill>
              </a:defRPr>
            </a:pPr>
            <a:r>
              <a:rPr sz="4950" b="1">
                <a:solidFill>
                  <a:srgbClr val="101820"/>
                </a:solidFill>
              </a:rPr>
              <a:t>Stummtaste.</a:t>
            </a:r>
          </a:p>
        </p:txBody>
      </p:sp>
      <p:sp>
        <p:nvSpPr>
          <p:cNvPr id="3" name="close-accent-rule">
            <a:extLst xmlns:a="http://schemas.openxmlformats.org/drawingml/2006/main">
              <a:ext uri="{FF2B5EF4-FFF2-40B4-BE49-F238E27FC236}">
                <a16:creationId xmlns:a16="http://schemas.microsoft.com/office/drawing/2014/main" id="{B4C90D57-D5C9-4722-A157-57682385F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533900"/>
            <a:ext cx="21907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DCB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lose-line-1">
            <a:extLst xmlns:a="http://schemas.openxmlformats.org/drawingml/2006/main">
              <a:ext uri="{FF2B5EF4-FFF2-40B4-BE49-F238E27FC236}">
                <a16:creationId xmlns:a16="http://schemas.microsoft.com/office/drawing/2014/main" id="{844D4017-410A-4466-A2F1-39252B27B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067300"/>
            <a:ext cx="3333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8616B"/>
                </a:solidFill>
              </a:defRPr>
            </a:pPr>
            <a:r>
              <a:rPr sz="1650" b="0">
                <a:solidFill>
                  <a:srgbClr val="58616B"/>
                </a:solidFill>
              </a:rPr>
              <a:t>Wo klingt Regen am hellsten?</a:t>
            </a:r>
          </a:p>
        </p:txBody>
      </p:sp>
      <p:sp>
        <p:nvSpPr>
          <p:cNvPr id="5" name="close-line-2">
            <a:extLst xmlns:a="http://schemas.openxmlformats.org/drawingml/2006/main">
              <a:ext uri="{FF2B5EF4-FFF2-40B4-BE49-F238E27FC236}">
                <a16:creationId xmlns:a16="http://schemas.microsoft.com/office/drawing/2014/main" id="{E9964057-5123-4576-904F-4D74E44F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067300"/>
            <a:ext cx="3333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8616B"/>
                </a:solidFill>
              </a:defRPr>
            </a:pPr>
            <a:r>
              <a:rPr sz="1650" b="0">
                <a:solidFill>
                  <a:srgbClr val="58616B"/>
                </a:solidFill>
              </a:rPr>
              <a:t>Welche Fläche hallt am längsten?</a:t>
            </a:r>
          </a:p>
        </p:txBody>
      </p:sp>
      <p:sp>
        <p:nvSpPr>
          <p:cNvPr id="6" name="close-line-3">
            <a:extLst xmlns:a="http://schemas.openxmlformats.org/drawingml/2006/main">
              <a:ext uri="{FF2B5EF4-FFF2-40B4-BE49-F238E27FC236}">
                <a16:creationId xmlns:a16="http://schemas.microsoft.com/office/drawing/2014/main" id="{3189CFD5-433B-473F-A57B-100F2993D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067300"/>
            <a:ext cx="3333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8616B"/>
                </a:solidFill>
              </a:defRPr>
            </a:pPr>
            <a:r>
              <a:rPr sz="1650" b="0">
                <a:solidFill>
                  <a:srgbClr val="58616B"/>
                </a:solidFill>
              </a:rPr>
              <a:t>Welches Geräusch würden Sie kartieren?</a:t>
            </a:r>
          </a:p>
        </p:txBody>
      </p:sp>
      <p:sp>
        <p:nvSpPr>
          <p:cNvPr id="7" name="footer-3">
            <a:extLst xmlns:a="http://schemas.openxmlformats.org/drawingml/2006/main">
              <a:ext uri="{FF2B5EF4-FFF2-40B4-BE49-F238E27FC236}">
                <a16:creationId xmlns:a16="http://schemas.microsoft.com/office/drawing/2014/main" id="{9E9FE583-D5FE-4FC4-B021-107DBBC35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28650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b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58616B"/>
                </a:solidFill>
              </a:defRPr>
            </a:pPr>
            <a:r>
              <a:rPr sz="975" b="0">
                <a:solidFill>
                  <a:srgbClr val="58616B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41918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2026-08-18T10:04:42.3870000Z</dcterms:created>
  <dcterms:modified xsi:type="dcterms:W3CDTF">2026-08-18T10:04:42.3870000Z</dcterms:modified>
</coreProperties>
</file>